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2" r:id="rId6"/>
    <p:sldId id="261" r:id="rId7"/>
    <p:sldId id="264" r:id="rId8"/>
    <p:sldId id="263" r:id="rId9"/>
    <p:sldId id="268" r:id="rId10"/>
    <p:sldId id="265" r:id="rId11"/>
    <p:sldId id="266" r:id="rId12"/>
    <p:sldId id="269" r:id="rId13"/>
    <p:sldId id="267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3" autoAdjust="0"/>
    <p:restoredTop sz="82913" autoAdjust="0"/>
  </p:normalViewPr>
  <p:slideViewPr>
    <p:cSldViewPr snapToGrid="0">
      <p:cViewPr varScale="1">
        <p:scale>
          <a:sx n="136" d="100"/>
          <a:sy n="136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F34BF-CEE4-4C33-B76B-592996ED1CF8}" type="datetimeFigureOut">
              <a:rPr lang="en-US" smtClean="0"/>
              <a:t>6/14/2018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FA193C-DC77-487A-A2E0-52F2A644386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5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yptocurrency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66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Blockchain</a:t>
            </a:r>
            <a:endParaRPr lang="it-IT" dirty="0" smtClean="0"/>
          </a:p>
          <a:p>
            <a:r>
              <a:rPr lang="it-IT" dirty="0" err="1" smtClean="0"/>
              <a:t>Turing</a:t>
            </a:r>
            <a:r>
              <a:rPr lang="it-IT" dirty="0" smtClean="0"/>
              <a:t> complete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Ethereum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Virtual Machine (EVM) &lt;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GAS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ryptocurrency"/>
              </a:rPr>
              <a:t>cryptocurrency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Then</a:t>
            </a:r>
            <a:r>
              <a:rPr lang="it-IT" dirty="0" smtClean="0"/>
              <a:t> update the software</a:t>
            </a:r>
          </a:p>
          <a:p>
            <a:r>
              <a:rPr lang="it-IT" dirty="0" smtClean="0"/>
              <a:t>SSH connection</a:t>
            </a:r>
          </a:p>
          <a:p>
            <a:r>
              <a:rPr lang="it-IT" smtClean="0"/>
              <a:t>Create a n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9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85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"Full" Sync: Gets the block headers, the block bodies, and validates every element from genesis block.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Sync: Gets the block headers, the block bodies, it processes no transactions until current block - 64(*). Then it gets a snapshot state and goes like a full synchronization.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 Sync: Gets only the current state. To verify elements, it needs to ask to full (archive) nodes for the corresponding tree leaves.</a:t>
            </a:r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5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I’m</a:t>
            </a:r>
            <a:r>
              <a:rPr lang="it-IT" dirty="0" smtClean="0"/>
              <a:t> </a:t>
            </a:r>
            <a:r>
              <a:rPr lang="it-IT" dirty="0" err="1" smtClean="0"/>
              <a:t>supporting</a:t>
            </a:r>
            <a:r>
              <a:rPr lang="it-IT" dirty="0" smtClean="0"/>
              <a:t> the </a:t>
            </a:r>
            <a:r>
              <a:rPr lang="it-IT" dirty="0" err="1" smtClean="0"/>
              <a:t>Ethereum</a:t>
            </a:r>
            <a:r>
              <a:rPr lang="it-IT" dirty="0" smtClean="0"/>
              <a:t> network </a:t>
            </a:r>
            <a:r>
              <a:rPr lang="it-IT" dirty="0" err="1" smtClean="0"/>
              <a:t>now</a:t>
            </a:r>
            <a:r>
              <a:rPr lang="it-IT" dirty="0" smtClean="0"/>
              <a:t>!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63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</a:t>
            </a:r>
            <a:r>
              <a:rPr lang="it-IT" dirty="0" err="1" smtClean="0"/>
              <a:t>Mist</a:t>
            </a:r>
            <a:endParaRPr lang="it-IT" dirty="0" smtClean="0"/>
          </a:p>
          <a:p>
            <a:r>
              <a:rPr lang="it-IT" dirty="0" err="1" smtClean="0"/>
              <a:t>Metamask</a:t>
            </a:r>
            <a:endParaRPr lang="it-IT" dirty="0" smtClean="0"/>
          </a:p>
          <a:p>
            <a:r>
              <a:rPr lang="it-IT" dirty="0" err="1" smtClean="0"/>
              <a:t>Parity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Are </a:t>
            </a:r>
            <a:r>
              <a:rPr lang="it-IT" dirty="0" err="1" smtClean="0"/>
              <a:t>different</a:t>
            </a:r>
            <a:r>
              <a:rPr lang="it-IT" dirty="0" smtClean="0"/>
              <a:t> way to </a:t>
            </a:r>
            <a:r>
              <a:rPr lang="it-IT" dirty="0" err="1" smtClean="0"/>
              <a:t>access</a:t>
            </a:r>
            <a:r>
              <a:rPr lang="it-IT" dirty="0" smtClean="0"/>
              <a:t> the </a:t>
            </a:r>
            <a:r>
              <a:rPr lang="it-IT" dirty="0" err="1" smtClean="0"/>
              <a:t>Ethereum</a:t>
            </a:r>
            <a:r>
              <a:rPr lang="it-IT" dirty="0" smtClean="0"/>
              <a:t> network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15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Contracts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decentralized logic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Swarm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decentralized storage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Whisper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decentralized messaging</a:t>
            </a:r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61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Cost</a:t>
            </a:r>
            <a:r>
              <a:rPr lang="it-IT" baseline="0" dirty="0" smtClean="0"/>
              <a:t> gas</a:t>
            </a:r>
          </a:p>
          <a:p>
            <a:r>
              <a:rPr lang="it-IT" baseline="0" dirty="0" smtClean="0"/>
              <a:t>Local network</a:t>
            </a:r>
          </a:p>
          <a:p>
            <a:r>
              <a:rPr lang="it-IT" baseline="0" dirty="0" err="1" smtClean="0"/>
              <a:t>Javascript</a:t>
            </a:r>
            <a:r>
              <a:rPr lang="it-IT" baseline="0" dirty="0" smtClean="0"/>
              <a:t> test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FA193C-DC77-487A-A2E0-52F2A64438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80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99C-A4BA-4F8E-B368-FD252197D107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989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1CB50-79D7-4B3F-9F32-4BE9C55F9AEB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5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EE044-22E3-4806-A0EA-3F00E04F986F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FFC7-C0F5-48A3-935F-025499D59AC3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41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9EC56-9603-4C17-BB80-B636C58BE6B8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96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4C606-A366-44F1-A869-544D2B4695D2}" type="datetime3">
              <a:rPr lang="en-US" smtClean="0"/>
              <a:t>14 June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148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3B3E-4AF4-408D-88B1-7E7640576905}" type="datetime3">
              <a:rPr lang="en-US" smtClean="0"/>
              <a:t>14 June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80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E81F3-AD7C-48D6-969F-C4A43CA4EDA4}" type="datetime3">
              <a:rPr lang="en-US" smtClean="0"/>
              <a:t>14 June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2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D0985-4BB9-4123-94A1-4A17E3A9F094}" type="datetime3">
              <a:rPr lang="en-US" smtClean="0"/>
              <a:t>14 June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6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AA0237C-03D3-4334-BF60-115E2E87209B}" type="datetime3">
              <a:rPr lang="en-US" smtClean="0"/>
              <a:t>14 June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75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B2B4-08D0-4B31-981A-50652BDEF8B6}" type="datetime3">
              <a:rPr lang="en-US" smtClean="0"/>
              <a:t>14 June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40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2AD88F8-28C3-43F6-BC37-D36D69C1D77F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9AE7B06-B8A3-44D8-B2AE-1BC76955251C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74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linuxarm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295916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 err="1"/>
              <a:t>Ethereum</a:t>
            </a:r>
            <a:r>
              <a:rPr lang="it-IT" dirty="0"/>
              <a:t> </a:t>
            </a:r>
            <a:r>
              <a:rPr lang="it-IT" dirty="0" err="1" smtClean="0"/>
              <a:t>Node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&amp;</a:t>
            </a:r>
            <a:br>
              <a:rPr lang="it-IT" dirty="0" smtClean="0"/>
            </a:br>
            <a:r>
              <a:rPr lang="it-IT" dirty="0" smtClean="0"/>
              <a:t> </a:t>
            </a:r>
            <a:r>
              <a:rPr lang="it-IT" dirty="0" err="1" smtClean="0"/>
              <a:t>Dapp</a:t>
            </a:r>
            <a:r>
              <a:rPr lang="it-IT" dirty="0" smtClean="0"/>
              <a:t> </a:t>
            </a:r>
            <a:r>
              <a:rPr lang="it-IT" dirty="0" err="1" smtClean="0"/>
              <a:t>application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it-IT" dirty="0" smtClean="0"/>
              <a:t>Enrico giulio </a:t>
            </a:r>
            <a:r>
              <a:rPr lang="it-IT" dirty="0" err="1" smtClean="0"/>
              <a:t>maria</a:t>
            </a:r>
            <a:r>
              <a:rPr lang="it-IT" dirty="0" smtClean="0"/>
              <a:t> </a:t>
            </a:r>
            <a:r>
              <a:rPr lang="it-IT" dirty="0" err="1" smtClean="0"/>
              <a:t>verzegnassi</a:t>
            </a:r>
            <a:endParaRPr lang="it-IT" dirty="0" smtClean="0"/>
          </a:p>
          <a:p>
            <a:r>
              <a:rPr lang="it-IT" dirty="0" smtClean="0"/>
              <a:t>      github.com/</a:t>
            </a:r>
            <a:r>
              <a:rPr lang="it-IT" dirty="0" err="1" smtClean="0"/>
              <a:t>IlVerz</a:t>
            </a:r>
            <a:r>
              <a:rPr lang="it-IT" dirty="0" smtClean="0"/>
              <a:t>/</a:t>
            </a:r>
            <a:r>
              <a:rPr lang="it-IT" dirty="0" err="1" smtClean="0"/>
              <a:t>PervasiveSubject</a:t>
            </a:r>
            <a:endParaRPr lang="it-IT" dirty="0" smtClean="0"/>
          </a:p>
          <a:p>
            <a:r>
              <a:rPr lang="it-IT"/>
              <a:t> </a:t>
            </a:r>
            <a:r>
              <a:rPr lang="it-IT" smtClean="0"/>
              <a:t>     </a:t>
            </a:r>
            <a:r>
              <a:rPr lang="it-IT" dirty="0" smtClean="0"/>
              <a:t>slideshare.net/</a:t>
            </a:r>
            <a:r>
              <a:rPr lang="it-IT" dirty="0" err="1" smtClean="0"/>
              <a:t>enricoverzegnassi</a:t>
            </a:r>
            <a:endParaRPr lang="en-US" dirty="0"/>
          </a:p>
        </p:txBody>
      </p:sp>
      <p:pic>
        <p:nvPicPr>
          <p:cNvPr id="6" name="Picture 2" descr="Risultati immagini per github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4807974"/>
            <a:ext cx="522655" cy="27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isultati immagini per slidesha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457" y="5140931"/>
            <a:ext cx="424299" cy="42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A5C5-C85D-4A60-8CDE-0A44658C4BA3}" type="datetime3">
              <a:rPr lang="en-US" smtClean="0"/>
              <a:t>14 June 2018</a:t>
            </a:fld>
            <a:endParaRPr lang="en-US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Sapienza</a:t>
            </a:r>
            <a:r>
              <a:rPr lang="en-US" dirty="0" smtClean="0"/>
              <a:t> University, Pervasive System course. Professor: </a:t>
            </a:r>
            <a:r>
              <a:rPr lang="en-US" dirty="0" err="1" smtClean="0"/>
              <a:t>Ioannis</a:t>
            </a:r>
            <a:r>
              <a:rPr lang="en-US" dirty="0" smtClean="0"/>
              <a:t> </a:t>
            </a:r>
            <a:r>
              <a:rPr lang="en-US" dirty="0" err="1" smtClean="0"/>
              <a:t>Chatzigiannakis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73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Decentralized</a:t>
            </a:r>
            <a:r>
              <a:rPr lang="it-IT" dirty="0" smtClean="0"/>
              <a:t> </a:t>
            </a:r>
            <a:r>
              <a:rPr lang="it-IT" dirty="0" err="1" smtClean="0"/>
              <a:t>application</a:t>
            </a:r>
            <a:r>
              <a:rPr lang="it-IT" dirty="0" smtClean="0"/>
              <a:t> (DAPP)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8298" y="1846263"/>
            <a:ext cx="6621769" cy="4022725"/>
          </a:xfrm>
          <a:prstGeom prst="rect">
            <a:avLst/>
          </a:prstGeom>
        </p:spPr>
      </p:pic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7150E-6CA2-467B-900C-E416662AF0BA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90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FULLY DAPP</a:t>
            </a:r>
            <a:endParaRPr lang="en-US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82906" y="1737360"/>
            <a:ext cx="6842576" cy="4022725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1097280" y="3188117"/>
            <a:ext cx="34156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/>
              <a:t>Contracts</a:t>
            </a:r>
            <a:r>
              <a:rPr lang="en-US" dirty="0"/>
              <a:t>: decentralized logic</a:t>
            </a:r>
          </a:p>
          <a:p>
            <a:pPr fontAlgn="base"/>
            <a:r>
              <a:rPr lang="en-US" b="1" dirty="0"/>
              <a:t>Swarm</a:t>
            </a:r>
            <a:r>
              <a:rPr lang="en-US" dirty="0"/>
              <a:t>: decentralized storage</a:t>
            </a:r>
          </a:p>
          <a:p>
            <a:pPr fontAlgn="base"/>
            <a:r>
              <a:rPr lang="en-US" b="1" dirty="0"/>
              <a:t>Whisper</a:t>
            </a:r>
            <a:r>
              <a:rPr lang="en-US" dirty="0"/>
              <a:t>: decentralized messaging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45159-1B25-4D5C-B090-2CB94A349DEA}" type="datetime3">
              <a:rPr lang="en-US" smtClean="0"/>
              <a:t>14 June 2018</a:t>
            </a:fld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1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Pervasive </a:t>
            </a:r>
            <a:r>
              <a:rPr lang="it-IT" dirty="0" err="1" smtClean="0"/>
              <a:t>Dapp</a:t>
            </a:r>
            <a:r>
              <a:rPr lang="it-IT" dirty="0" smtClean="0"/>
              <a:t>!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 smtClean="0">
                <a:solidFill>
                  <a:srgbClr val="00B050"/>
                </a:solidFill>
              </a:rPr>
              <a:t>What</a:t>
            </a:r>
            <a:r>
              <a:rPr lang="it-IT" dirty="0" smtClean="0">
                <a:solidFill>
                  <a:srgbClr val="00B050"/>
                </a:solidFill>
              </a:rPr>
              <a:t> </a:t>
            </a:r>
            <a:r>
              <a:rPr lang="it-IT" dirty="0" err="1" smtClean="0">
                <a:solidFill>
                  <a:srgbClr val="00B050"/>
                </a:solidFill>
              </a:rPr>
              <a:t>is</a:t>
            </a:r>
            <a:r>
              <a:rPr lang="it-IT" dirty="0" smtClean="0">
                <a:solidFill>
                  <a:srgbClr val="00B050"/>
                </a:solidFill>
              </a:rPr>
              <a:t> </a:t>
            </a:r>
            <a:r>
              <a:rPr lang="it-IT" dirty="0" err="1" smtClean="0">
                <a:solidFill>
                  <a:srgbClr val="00B050"/>
                </a:solidFill>
              </a:rPr>
              <a:t>needed</a:t>
            </a:r>
            <a:r>
              <a:rPr lang="it-IT" dirty="0" smtClean="0">
                <a:solidFill>
                  <a:srgbClr val="00B050"/>
                </a:solidFill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Smart </a:t>
            </a:r>
            <a:r>
              <a:rPr lang="it-IT" dirty="0" err="1" smtClean="0"/>
              <a:t>Contract</a:t>
            </a:r>
            <a:r>
              <a:rPr lang="it-IT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 smtClean="0"/>
              <a:t>Javascript</a:t>
            </a:r>
            <a:r>
              <a:rPr lang="it-IT" dirty="0" smtClean="0"/>
              <a:t> client side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 smtClean="0"/>
              <a:t>Javascript</a:t>
            </a:r>
            <a:r>
              <a:rPr lang="it-IT" dirty="0" smtClean="0"/>
              <a:t> test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 smtClean="0"/>
              <a:t>MetaMask</a:t>
            </a:r>
            <a:r>
              <a:rPr lang="it-IT" dirty="0" smtClean="0"/>
              <a:t> </a:t>
            </a:r>
            <a:r>
              <a:rPr lang="it-IT" dirty="0" err="1" smtClean="0"/>
              <a:t>plugin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Local </a:t>
            </a:r>
            <a:r>
              <a:rPr lang="it-IT" dirty="0" err="1" smtClean="0"/>
              <a:t>Etherium</a:t>
            </a:r>
            <a:r>
              <a:rPr lang="it-IT" dirty="0" smtClean="0"/>
              <a:t> Network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FFC7-C0F5-48A3-935F-025499D59AC3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55" y="1921029"/>
            <a:ext cx="6884924" cy="38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1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Pervasive </a:t>
            </a:r>
            <a:r>
              <a:rPr lang="it-IT" dirty="0" err="1" smtClean="0"/>
              <a:t>Dapp</a:t>
            </a:r>
            <a:r>
              <a:rPr lang="it-IT" dirty="0"/>
              <a:t> </a:t>
            </a:r>
            <a:r>
              <a:rPr lang="it-IT" dirty="0" smtClean="0"/>
              <a:t>DEMO</a:t>
            </a:r>
            <a:endParaRPr lang="en-US" dirty="0"/>
          </a:p>
        </p:txBody>
      </p:sp>
      <p:pic>
        <p:nvPicPr>
          <p:cNvPr id="4" name="dapp(1920x1080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7CB2D-F962-429E-9BF5-76D0AD94AB47}" type="datetime3">
              <a:rPr lang="en-US" smtClean="0"/>
              <a:t>14 June 2018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23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Thank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/>
              <a:t>!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34"/>
          <a:stretch/>
        </p:blipFill>
        <p:spPr>
          <a:xfrm>
            <a:off x="7545313" y="1658428"/>
            <a:ext cx="3701201" cy="3867333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7848095" y="629785"/>
            <a:ext cx="2658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The </a:t>
            </a:r>
            <a:r>
              <a:rPr lang="it-IT" dirty="0" err="1" smtClean="0"/>
              <a:t>Ethereum</a:t>
            </a:r>
            <a:r>
              <a:rPr lang="it-IT" dirty="0" smtClean="0"/>
              <a:t> </a:t>
            </a:r>
            <a:r>
              <a:rPr lang="it-IT" dirty="0" err="1" smtClean="0"/>
              <a:t>node</a:t>
            </a:r>
            <a:r>
              <a:rPr lang="it-IT" dirty="0" smtClean="0"/>
              <a:t> on </a:t>
            </a:r>
            <a:r>
              <a:rPr lang="it-IT" dirty="0" err="1" smtClean="0"/>
              <a:t>my</a:t>
            </a:r>
            <a:r>
              <a:rPr lang="it-IT" dirty="0" smtClean="0"/>
              <a:t> </a:t>
            </a:r>
            <a:r>
              <a:rPr lang="it-IT" dirty="0" err="1" smtClean="0"/>
              <a:t>Raspberry</a:t>
            </a:r>
            <a:r>
              <a:rPr lang="it-IT" dirty="0" smtClean="0"/>
              <a:t>!</a:t>
            </a:r>
            <a:endParaRPr lang="en-US" dirty="0"/>
          </a:p>
        </p:txBody>
      </p:sp>
      <p:sp>
        <p:nvSpPr>
          <p:cNvPr id="6" name="Segnaposto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8F08-3404-4605-A00B-EF5F64D73921}" type="datetime3">
              <a:rPr lang="en-US" smtClean="0"/>
              <a:t>14 June 2018</a:t>
            </a:fld>
            <a:endParaRPr lang="en-US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5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Ethereum</a:t>
            </a:r>
            <a:r>
              <a:rPr lang="it-IT" dirty="0"/>
              <a:t> </a:t>
            </a:r>
            <a:r>
              <a:rPr lang="it-IT" dirty="0" smtClean="0"/>
              <a:t>- 2015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dirty="0" smtClean="0"/>
              <a:t>Distributed </a:t>
            </a:r>
            <a:r>
              <a:rPr lang="it-IT" dirty="0" err="1" smtClean="0"/>
              <a:t>computing</a:t>
            </a:r>
            <a:r>
              <a:rPr lang="it-IT" dirty="0" smtClean="0"/>
              <a:t> </a:t>
            </a:r>
            <a:r>
              <a:rPr lang="it-IT" dirty="0" err="1" smtClean="0"/>
              <a:t>platform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/>
              <a:t>Ether</a:t>
            </a:r>
            <a:r>
              <a:rPr lang="it-IT" dirty="0"/>
              <a:t> </a:t>
            </a:r>
            <a:r>
              <a:rPr lang="it-IT" dirty="0" err="1" smtClean="0"/>
              <a:t>cryptocurrency</a:t>
            </a:r>
            <a:r>
              <a:rPr lang="it-IT" dirty="0" smtClean="0"/>
              <a:t> (+ GAS 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Operating </a:t>
            </a:r>
            <a:r>
              <a:rPr lang="it-IT" dirty="0" err="1" smtClean="0"/>
              <a:t>system</a:t>
            </a:r>
            <a:r>
              <a:rPr lang="it-IT" dirty="0" smtClean="0"/>
              <a:t> (EVM) </a:t>
            </a:r>
            <a:r>
              <a:rPr lang="it-IT" dirty="0" err="1" smtClean="0"/>
              <a:t>featuring</a:t>
            </a:r>
            <a:r>
              <a:rPr lang="it-IT" dirty="0" smtClean="0"/>
              <a:t> </a:t>
            </a:r>
            <a:r>
              <a:rPr lang="it-IT" dirty="0" err="1" smtClean="0"/>
              <a:t>smart</a:t>
            </a:r>
            <a:r>
              <a:rPr lang="it-IT" dirty="0" smtClean="0"/>
              <a:t> </a:t>
            </a:r>
            <a:r>
              <a:rPr lang="it-IT" dirty="0" err="1" smtClean="0"/>
              <a:t>contract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9154A-AB4A-4A0E-A5BD-32F0F5410FCF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</a:t>
            </a:r>
            <a:r>
              <a:rPr lang="it-IT" dirty="0" err="1" smtClean="0"/>
              <a:t>node</a:t>
            </a:r>
            <a:endParaRPr lang="en-US" dirty="0"/>
          </a:p>
        </p:txBody>
      </p:sp>
      <p:pic>
        <p:nvPicPr>
          <p:cNvPr id="2055" name="Picture 7" descr="Risultati immagini per raspberr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2304673"/>
            <a:ext cx="44386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Risultati immagini per lov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604" y="3293554"/>
            <a:ext cx="984277" cy="85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1" name="Picture 13" descr="Risultati immagini per ARCHLINUX ARM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43" y="3251579"/>
            <a:ext cx="4655492" cy="96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3AA8C-9555-433C-A265-7D27B5F40A86}" type="datetime3">
              <a:rPr lang="en-US" smtClean="0"/>
              <a:t>14 June 2018</a:t>
            </a:fld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9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Ethereum</a:t>
            </a:r>
            <a:r>
              <a:rPr lang="it-IT" dirty="0"/>
              <a:t> </a:t>
            </a:r>
            <a:r>
              <a:rPr lang="it-IT" dirty="0" smtClean="0"/>
              <a:t>– </a:t>
            </a:r>
            <a:r>
              <a:rPr lang="it-IT" dirty="0" err="1" smtClean="0"/>
              <a:t>Archlinux</a:t>
            </a:r>
            <a:r>
              <a:rPr lang="it-IT" dirty="0" smtClean="0"/>
              <a:t> </a:t>
            </a:r>
            <a:r>
              <a:rPr lang="it-IT" dirty="0" err="1" smtClean="0"/>
              <a:t>installation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 err="1" smtClean="0">
                <a:solidFill>
                  <a:srgbClr val="FF0000"/>
                </a:solidFill>
              </a:rPr>
              <a:t>Why</a:t>
            </a:r>
            <a:r>
              <a:rPr lang="it-IT" dirty="0" smtClean="0">
                <a:solidFill>
                  <a:srgbClr val="FF0000"/>
                </a:solidFill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dirty="0" err="1" smtClean="0"/>
              <a:t>Extremely</a:t>
            </a:r>
            <a:r>
              <a:rPr lang="it-IT" dirty="0" smtClean="0"/>
              <a:t> fast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Always </a:t>
            </a:r>
            <a:r>
              <a:rPr lang="it-IT" dirty="0" err="1" smtClean="0"/>
              <a:t>updated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High </a:t>
            </a:r>
            <a:r>
              <a:rPr lang="it-IT" dirty="0" err="1" smtClean="0"/>
              <a:t>configurable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Direct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almost</a:t>
            </a:r>
            <a:r>
              <a:rPr lang="it-IT" dirty="0" smtClean="0"/>
              <a:t> </a:t>
            </a:r>
            <a:r>
              <a:rPr lang="it-IT" dirty="0" err="1" smtClean="0"/>
              <a:t>all</a:t>
            </a:r>
            <a:r>
              <a:rPr lang="it-IT" dirty="0" smtClean="0"/>
              <a:t> </a:t>
            </a:r>
            <a:r>
              <a:rPr lang="it-IT" dirty="0" err="1" smtClean="0"/>
              <a:t>linux</a:t>
            </a:r>
            <a:r>
              <a:rPr lang="it-IT" dirty="0" smtClean="0"/>
              <a:t> software</a:t>
            </a:r>
            <a:br>
              <a:rPr lang="it-IT" dirty="0" smtClean="0"/>
            </a:br>
            <a:endParaRPr lang="it-IT" dirty="0" smtClean="0"/>
          </a:p>
          <a:p>
            <a:pPr marL="0" indent="0">
              <a:buNone/>
            </a:pPr>
            <a:r>
              <a:rPr lang="it-IT" dirty="0" smtClean="0">
                <a:solidFill>
                  <a:srgbClr val="00B050"/>
                </a:solidFill>
              </a:rPr>
              <a:t>How </a:t>
            </a:r>
            <a:r>
              <a:rPr lang="it-IT" dirty="0" err="1" smtClean="0">
                <a:solidFill>
                  <a:srgbClr val="00B050"/>
                </a:solidFill>
              </a:rPr>
              <a:t>install</a:t>
            </a:r>
            <a:r>
              <a:rPr lang="it-IT" dirty="0" smtClean="0">
                <a:solidFill>
                  <a:srgbClr val="00B050"/>
                </a:solidFill>
              </a:rPr>
              <a:t> </a:t>
            </a:r>
            <a:r>
              <a:rPr lang="it-IT" dirty="0" err="1" smtClean="0">
                <a:solidFill>
                  <a:srgbClr val="00B050"/>
                </a:solidFill>
              </a:rPr>
              <a:t>it</a:t>
            </a:r>
            <a:r>
              <a:rPr lang="it-IT" dirty="0" smtClean="0">
                <a:solidFill>
                  <a:srgbClr val="00B050"/>
                </a:solidFill>
              </a:rPr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it-IT" dirty="0" err="1"/>
              <a:t>Partitionate</a:t>
            </a:r>
            <a:r>
              <a:rPr lang="it-IT" dirty="0"/>
              <a:t> the </a:t>
            </a:r>
            <a:r>
              <a:rPr lang="it-IT" dirty="0" err="1"/>
              <a:t>microsd</a:t>
            </a:r>
            <a:endParaRPr lang="it-IT" dirty="0"/>
          </a:p>
          <a:p>
            <a:pPr>
              <a:buFont typeface="Wingdings" panose="05000000000000000000" pitchFamily="2" charset="2"/>
              <a:buChar char="Ø"/>
            </a:pPr>
            <a:r>
              <a:rPr lang="it-IT" dirty="0" smtClean="0"/>
              <a:t>Download the   tar.gz   from </a:t>
            </a:r>
            <a:r>
              <a:rPr lang="it-IT" dirty="0">
                <a:hlinkClick r:id="rId3"/>
              </a:rPr>
              <a:t>https://archlinuxarm.org</a:t>
            </a:r>
            <a:r>
              <a:rPr lang="it-IT" dirty="0" smtClean="0">
                <a:hlinkClick r:id="rId3"/>
              </a:rPr>
              <a:t>/</a:t>
            </a:r>
            <a:r>
              <a:rPr lang="it-IT" dirty="0" smtClean="0"/>
              <a:t> and </a:t>
            </a:r>
            <a:r>
              <a:rPr lang="it-IT" dirty="0" err="1" smtClean="0"/>
              <a:t>extract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in the </a:t>
            </a:r>
            <a:r>
              <a:rPr lang="it-IT" dirty="0" err="1" smtClean="0"/>
              <a:t>microsd</a:t>
            </a:r>
            <a:endParaRPr lang="it-IT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it-IT" dirty="0" smtClean="0"/>
              <a:t>Plug in </a:t>
            </a:r>
            <a:r>
              <a:rPr lang="it-IT" dirty="0" err="1" smtClean="0"/>
              <a:t>into</a:t>
            </a:r>
            <a:r>
              <a:rPr lang="it-IT" dirty="0" smtClean="0"/>
              <a:t> the </a:t>
            </a:r>
            <a:r>
              <a:rPr lang="it-IT" dirty="0" err="1" smtClean="0"/>
              <a:t>raspberry</a:t>
            </a:r>
            <a:endParaRPr lang="it-IT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it-IT" dirty="0" err="1" smtClean="0"/>
              <a:t>Ssh</a:t>
            </a:r>
            <a:r>
              <a:rPr lang="it-IT" dirty="0" smtClean="0"/>
              <a:t> to </a:t>
            </a:r>
            <a:r>
              <a:rPr lang="it-IT" dirty="0" err="1" smtClean="0"/>
              <a:t>connect</a:t>
            </a:r>
            <a:endParaRPr lang="it-IT" dirty="0" smtClean="0"/>
          </a:p>
          <a:p>
            <a:pPr>
              <a:buFont typeface="Wingdings" panose="05000000000000000000" pitchFamily="2" charset="2"/>
              <a:buChar char="Ø"/>
            </a:pPr>
            <a:endParaRPr lang="it-IT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1F90-985C-4406-AB6A-705E14DA897B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0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– Create an account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 </a:t>
            </a:r>
            <a:r>
              <a:rPr lang="it-IT" dirty="0" err="1" smtClean="0"/>
              <a:t>Instal</a:t>
            </a:r>
            <a:r>
              <a:rPr lang="it-IT" dirty="0" smtClean="0"/>
              <a:t> the client</a:t>
            </a:r>
            <a:r>
              <a:rPr lang="it-IT" dirty="0"/>
              <a:t>: </a:t>
            </a:r>
            <a:r>
              <a:rPr lang="it-IT" dirty="0" smtClean="0"/>
              <a:t>go-</a:t>
            </a:r>
            <a:r>
              <a:rPr lang="it-IT" dirty="0" err="1" smtClean="0"/>
              <a:t>ethereum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Create a new </a:t>
            </a:r>
            <a:r>
              <a:rPr lang="it-IT" dirty="0" err="1" smtClean="0"/>
              <a:t>linux</a:t>
            </a:r>
            <a:r>
              <a:rPr lang="it-IT" dirty="0" smtClean="0"/>
              <a:t> </a:t>
            </a:r>
            <a:r>
              <a:rPr lang="it-IT" dirty="0" err="1" smtClean="0"/>
              <a:t>user</a:t>
            </a:r>
            <a:endParaRPr lang="it-IT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smtClean="0"/>
              <a:t>Create an account (Public / Private </a:t>
            </a:r>
            <a:r>
              <a:rPr lang="it-IT" dirty="0" err="1" smtClean="0"/>
              <a:t>key</a:t>
            </a:r>
            <a:r>
              <a:rPr lang="it-IT" dirty="0" smtClean="0"/>
              <a:t> </a:t>
            </a:r>
            <a:r>
              <a:rPr lang="it-IT" dirty="0" err="1" smtClean="0"/>
              <a:t>pair</a:t>
            </a:r>
            <a:r>
              <a:rPr lang="it-IT" dirty="0" smtClean="0"/>
              <a:t> ):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	</a:t>
            </a:r>
            <a:br>
              <a:rPr lang="it-IT" dirty="0" smtClean="0"/>
            </a:br>
            <a:r>
              <a:rPr lang="it-IT" dirty="0" smtClean="0"/>
              <a:t>		/</a:t>
            </a:r>
            <a:r>
              <a:rPr lang="it-IT" dirty="0" err="1"/>
              <a:t>usr</a:t>
            </a:r>
            <a:r>
              <a:rPr lang="it-IT" dirty="0"/>
              <a:t>/bin/</a:t>
            </a:r>
            <a:r>
              <a:rPr lang="it-IT" dirty="0" err="1"/>
              <a:t>geth</a:t>
            </a:r>
            <a:r>
              <a:rPr lang="it-IT" dirty="0"/>
              <a:t> --</a:t>
            </a:r>
            <a:r>
              <a:rPr lang="it-IT" dirty="0" err="1"/>
              <a:t>datadir</a:t>
            </a:r>
            <a:r>
              <a:rPr lang="it-IT" dirty="0"/>
              <a:t> "</a:t>
            </a:r>
            <a:r>
              <a:rPr lang="it-IT" dirty="0" smtClean="0"/>
              <a:t>./</a:t>
            </a:r>
            <a:r>
              <a:rPr lang="it-IT" dirty="0" err="1"/>
              <a:t>ethereum</a:t>
            </a:r>
            <a:r>
              <a:rPr lang="it-IT" dirty="0"/>
              <a:t>" account new</a:t>
            </a:r>
            <a:r>
              <a:rPr lang="it-IT" dirty="0" smtClean="0"/>
              <a:t/>
            </a:r>
            <a:br>
              <a:rPr lang="it-IT" dirty="0" smtClean="0"/>
            </a:b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FB9F4-2519-4735-82AA-2943F3E722DF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43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– Fast </a:t>
            </a:r>
            <a:r>
              <a:rPr lang="it-IT" dirty="0" err="1" smtClean="0"/>
              <a:t>node</a:t>
            </a:r>
            <a:r>
              <a:rPr lang="it-IT" dirty="0" smtClean="0"/>
              <a:t> </a:t>
            </a:r>
            <a:r>
              <a:rPr lang="it-IT" dirty="0" err="1" smtClean="0"/>
              <a:t>installation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 smtClean="0"/>
              <a:t>Select </a:t>
            </a:r>
            <a:r>
              <a:rPr lang="it-IT" dirty="0" err="1" smtClean="0"/>
              <a:t>type</a:t>
            </a:r>
            <a:r>
              <a:rPr lang="it-IT" dirty="0" smtClean="0"/>
              <a:t> of </a:t>
            </a:r>
            <a:r>
              <a:rPr lang="it-IT" dirty="0" err="1" smtClean="0"/>
              <a:t>syncronization</a:t>
            </a:r>
            <a:endParaRPr lang="it-IT" dirty="0" smtClean="0"/>
          </a:p>
          <a:p>
            <a:pPr marL="457200" indent="-457200">
              <a:buFont typeface="+mj-lt"/>
              <a:buAutoNum type="arabicPeriod"/>
            </a:pPr>
            <a:r>
              <a:rPr lang="it-IT" dirty="0" err="1" smtClean="0"/>
              <a:t>Change</a:t>
            </a:r>
            <a:r>
              <a:rPr lang="it-IT" dirty="0" smtClean="0"/>
              <a:t> the default directory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 smtClean="0"/>
              <a:t>Limit </a:t>
            </a:r>
            <a:r>
              <a:rPr lang="it-IT" dirty="0" err="1" smtClean="0"/>
              <a:t>consume</a:t>
            </a:r>
            <a:r>
              <a:rPr lang="it-IT" dirty="0" smtClean="0"/>
              <a:t> </a:t>
            </a:r>
            <a:r>
              <a:rPr lang="it-IT" dirty="0" err="1" smtClean="0"/>
              <a:t>usage</a:t>
            </a:r>
            <a:r>
              <a:rPr lang="it-IT" dirty="0" smtClean="0"/>
              <a:t> of </a:t>
            </a:r>
            <a:r>
              <a:rPr lang="it-IT" dirty="0" err="1" smtClean="0"/>
              <a:t>ram</a:t>
            </a:r>
            <a:r>
              <a:rPr lang="it-IT" dirty="0" smtClean="0"/>
              <a:t> and </a:t>
            </a:r>
            <a:r>
              <a:rPr lang="it-IT" dirty="0" err="1" smtClean="0"/>
              <a:t>bandwith</a:t>
            </a:r>
            <a:endParaRPr lang="it-IT" dirty="0" smtClean="0"/>
          </a:p>
          <a:p>
            <a:pPr marL="0" indent="0"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>
                <a:solidFill>
                  <a:srgbClr val="FF0000"/>
                </a:solidFill>
              </a:rPr>
              <a:t>START!</a:t>
            </a:r>
          </a:p>
          <a:p>
            <a:pPr marL="0" indent="0">
              <a:buNone/>
            </a:pPr>
            <a:r>
              <a:rPr lang="it-IT" dirty="0" smtClean="0"/>
              <a:t>		</a:t>
            </a:r>
            <a:r>
              <a:rPr lang="it-IT" dirty="0" err="1" smtClean="0"/>
              <a:t>geth</a:t>
            </a:r>
            <a:r>
              <a:rPr lang="it-IT" dirty="0" smtClean="0"/>
              <a:t> </a:t>
            </a:r>
            <a:r>
              <a:rPr lang="it-IT" dirty="0"/>
              <a:t>--</a:t>
            </a:r>
            <a:r>
              <a:rPr lang="it-IT" dirty="0" err="1"/>
              <a:t>syncmode</a:t>
            </a:r>
            <a:r>
              <a:rPr lang="it-IT" dirty="0"/>
              <a:t> </a:t>
            </a:r>
            <a:r>
              <a:rPr lang="it-IT" dirty="0" smtClean="0"/>
              <a:t>fast-</a:t>
            </a:r>
            <a:r>
              <a:rPr lang="it-IT" dirty="0"/>
              <a:t>-cache 64 --</a:t>
            </a:r>
            <a:r>
              <a:rPr lang="it-IT" dirty="0" err="1"/>
              <a:t>maxpeers</a:t>
            </a:r>
            <a:r>
              <a:rPr lang="it-IT" dirty="0"/>
              <a:t> 12 --</a:t>
            </a:r>
            <a:r>
              <a:rPr lang="it-IT" dirty="0" err="1"/>
              <a:t>datadir</a:t>
            </a:r>
            <a:r>
              <a:rPr lang="it-IT" dirty="0"/>
              <a:t> </a:t>
            </a:r>
            <a:r>
              <a:rPr lang="it-IT" dirty="0" smtClean="0"/>
              <a:t>"./</a:t>
            </a:r>
            <a:r>
              <a:rPr lang="it-IT" dirty="0" err="1" smtClean="0"/>
              <a:t>ethereum</a:t>
            </a:r>
            <a:r>
              <a:rPr lang="it-IT" dirty="0" smtClean="0"/>
              <a:t>"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 smtClean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4F4C-67C2-4D88-A85B-4E55ECE0A82C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70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– </a:t>
            </a:r>
            <a:r>
              <a:rPr lang="it-IT" dirty="0" err="1" smtClean="0"/>
              <a:t>Node</a:t>
            </a:r>
            <a:r>
              <a:rPr lang="it-IT" dirty="0" smtClean="0"/>
              <a:t> </a:t>
            </a:r>
            <a:r>
              <a:rPr lang="it-IT" dirty="0" err="1" smtClean="0"/>
              <a:t>running</a:t>
            </a:r>
            <a:endParaRPr lang="en-US" dirty="0"/>
          </a:p>
        </p:txBody>
      </p:sp>
      <p:pic>
        <p:nvPicPr>
          <p:cNvPr id="4" name="1) star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7B2A3-C44B-4500-BCF9-04A5028A60AE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7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Ethereum</a:t>
            </a:r>
            <a:r>
              <a:rPr lang="it-IT" dirty="0" smtClean="0"/>
              <a:t> - Console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>
                <a:solidFill>
                  <a:srgbClr val="00B050"/>
                </a:solidFill>
              </a:rPr>
              <a:t>Open the console:</a:t>
            </a:r>
            <a:br>
              <a:rPr lang="it-IT" dirty="0" smtClean="0">
                <a:solidFill>
                  <a:srgbClr val="00B050"/>
                </a:solidFill>
              </a:rPr>
            </a:br>
            <a:r>
              <a:rPr lang="it-IT" dirty="0">
                <a:solidFill>
                  <a:schemeClr val="tx1"/>
                </a:solidFill>
              </a:rPr>
              <a:t>		</a:t>
            </a:r>
            <a:r>
              <a:rPr lang="it-IT" dirty="0" smtClean="0">
                <a:solidFill>
                  <a:schemeClr val="tx1"/>
                </a:solidFill>
              </a:rPr>
              <a:t>		</a:t>
            </a:r>
            <a:r>
              <a:rPr lang="it-IT" dirty="0" err="1" smtClean="0">
                <a:solidFill>
                  <a:schemeClr val="tx1"/>
                </a:solidFill>
              </a:rPr>
              <a:t>geth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>
                <a:solidFill>
                  <a:schemeClr val="tx1"/>
                </a:solidFill>
              </a:rPr>
              <a:t>--</a:t>
            </a:r>
            <a:r>
              <a:rPr lang="it-IT" dirty="0" err="1">
                <a:solidFill>
                  <a:schemeClr val="tx1"/>
                </a:solidFill>
              </a:rPr>
              <a:t>datadir</a:t>
            </a:r>
            <a:r>
              <a:rPr lang="it-IT" dirty="0">
                <a:solidFill>
                  <a:schemeClr val="tx1"/>
                </a:solidFill>
              </a:rPr>
              <a:t> "</a:t>
            </a:r>
            <a:r>
              <a:rPr lang="it-IT" dirty="0" smtClean="0">
                <a:solidFill>
                  <a:schemeClr val="tx1"/>
                </a:solidFill>
              </a:rPr>
              <a:t>./</a:t>
            </a:r>
            <a:r>
              <a:rPr lang="it-IT" dirty="0" err="1" smtClean="0">
                <a:solidFill>
                  <a:schemeClr val="tx1"/>
                </a:solidFill>
              </a:rPr>
              <a:t>ethereum</a:t>
            </a:r>
            <a:r>
              <a:rPr lang="it-IT" dirty="0">
                <a:solidFill>
                  <a:schemeClr val="tx1"/>
                </a:solidFill>
              </a:rPr>
              <a:t>" </a:t>
            </a:r>
            <a:r>
              <a:rPr lang="it-IT" dirty="0" err="1">
                <a:solidFill>
                  <a:schemeClr val="tx1"/>
                </a:solidFill>
              </a:rPr>
              <a:t>attach</a:t>
            </a:r>
            <a:r>
              <a:rPr lang="it-IT" dirty="0" smtClean="0">
                <a:solidFill>
                  <a:srgbClr val="00B050"/>
                </a:solidFill>
              </a:rPr>
              <a:t/>
            </a:r>
            <a:br>
              <a:rPr lang="it-IT" dirty="0" smtClean="0">
                <a:solidFill>
                  <a:srgbClr val="00B050"/>
                </a:solidFill>
              </a:rPr>
            </a:br>
            <a:r>
              <a:rPr lang="it-IT" dirty="0" smtClean="0">
                <a:solidFill>
                  <a:srgbClr val="00B050"/>
                </a:solidFill>
              </a:rPr>
              <a:t/>
            </a:r>
            <a:br>
              <a:rPr lang="it-IT" dirty="0" smtClean="0">
                <a:solidFill>
                  <a:srgbClr val="00B050"/>
                </a:solidFill>
              </a:rPr>
            </a:br>
            <a:r>
              <a:rPr lang="it-IT" dirty="0" err="1" smtClean="0">
                <a:solidFill>
                  <a:srgbClr val="00B050"/>
                </a:solidFill>
              </a:rPr>
              <a:t>Check</a:t>
            </a:r>
            <a:r>
              <a:rPr lang="it-IT" dirty="0" smtClean="0">
                <a:solidFill>
                  <a:srgbClr val="00B050"/>
                </a:solidFill>
              </a:rPr>
              <a:t> </a:t>
            </a:r>
            <a:r>
              <a:rPr lang="it-IT" dirty="0" err="1" smtClean="0">
                <a:solidFill>
                  <a:srgbClr val="00B050"/>
                </a:solidFill>
              </a:rPr>
              <a:t>your</a:t>
            </a:r>
            <a:r>
              <a:rPr lang="it-IT" dirty="0">
                <a:solidFill>
                  <a:srgbClr val="00B050"/>
                </a:solidFill>
              </a:rPr>
              <a:t> balance: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(Open the console)</a:t>
            </a:r>
            <a:r>
              <a:rPr lang="it-IT" dirty="0"/>
              <a:t>		web3.fromWei(</a:t>
            </a:r>
            <a:r>
              <a:rPr lang="it-IT" dirty="0" err="1"/>
              <a:t>eth.getBalance</a:t>
            </a:r>
            <a:r>
              <a:rPr lang="it-IT" dirty="0"/>
              <a:t>(</a:t>
            </a:r>
            <a:r>
              <a:rPr lang="it-IT" dirty="0" err="1"/>
              <a:t>eth.coinbase</a:t>
            </a:r>
            <a:r>
              <a:rPr lang="it-IT" dirty="0"/>
              <a:t>), "</a:t>
            </a:r>
            <a:r>
              <a:rPr lang="it-IT" dirty="0" err="1"/>
              <a:t>ether</a:t>
            </a:r>
            <a:r>
              <a:rPr lang="it-IT" dirty="0" smtClean="0"/>
              <a:t>")</a:t>
            </a:r>
          </a:p>
          <a:p>
            <a:endParaRPr lang="it-IT" dirty="0"/>
          </a:p>
          <a:p>
            <a:r>
              <a:rPr lang="it-IT" dirty="0" smtClean="0">
                <a:solidFill>
                  <a:srgbClr val="FF0000"/>
                </a:solidFill>
              </a:rPr>
              <a:t>Start </a:t>
            </a:r>
            <a:r>
              <a:rPr lang="it-IT" dirty="0" err="1" smtClean="0">
                <a:solidFill>
                  <a:srgbClr val="FF0000"/>
                </a:solidFill>
              </a:rPr>
              <a:t>Mining</a:t>
            </a:r>
            <a:r>
              <a:rPr lang="it-IT" dirty="0" smtClean="0">
                <a:solidFill>
                  <a:srgbClr val="FF0000"/>
                </a:solidFill>
              </a:rPr>
              <a:t>: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(Open the console)		</a:t>
            </a:r>
            <a:r>
              <a:rPr lang="it-IT" dirty="0" err="1" smtClean="0"/>
              <a:t>miner.start</a:t>
            </a:r>
            <a:r>
              <a:rPr lang="it-IT" dirty="0" smtClean="0"/>
              <a:t>()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6D7DE-71E3-42FD-B283-02AF97AC6401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5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ctrTitle"/>
          </p:nvPr>
        </p:nvSpPr>
        <p:spPr>
          <a:xfrm>
            <a:off x="932567" y="758952"/>
            <a:ext cx="10548906" cy="3134818"/>
          </a:xfrm>
        </p:spPr>
        <p:txBody>
          <a:bodyPr/>
          <a:lstStyle/>
          <a:p>
            <a:r>
              <a:rPr lang="it-IT" dirty="0" err="1" smtClean="0"/>
              <a:t>Decentralized</a:t>
            </a:r>
            <a:r>
              <a:rPr lang="it-IT" dirty="0" smtClean="0"/>
              <a:t> Application</a:t>
            </a:r>
            <a:endParaRPr lang="en-US" dirty="0"/>
          </a:p>
        </p:txBody>
      </p:sp>
      <p:sp>
        <p:nvSpPr>
          <p:cNvPr id="8" name="Sottotitolo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FFC7-C0F5-48A3-935F-025499D59AC3}" type="datetime3">
              <a:rPr lang="en-US" smtClean="0"/>
              <a:t>14 June 2018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Sapienza University, Pervasive System course. Professor: Ioannis Chatzigiannakis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4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ttivo">
  <a:themeElements>
    <a:clrScheme name="Retrospettivo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4408</TotalTime>
  <Words>435</Words>
  <Application>Microsoft Office PowerPoint</Application>
  <PresentationFormat>Widescreen</PresentationFormat>
  <Paragraphs>110</Paragraphs>
  <Slides>14</Slides>
  <Notes>9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Retrospettivo</vt:lpstr>
      <vt:lpstr>Ethereum Node &amp;  Dapp application</vt:lpstr>
      <vt:lpstr>Ethereum - 2015</vt:lpstr>
      <vt:lpstr>Ethereum node</vt:lpstr>
      <vt:lpstr>Ethereum – Archlinux installation</vt:lpstr>
      <vt:lpstr>Ethereum – Create an account</vt:lpstr>
      <vt:lpstr>Ethereum – Fast node installation</vt:lpstr>
      <vt:lpstr>Ethereum – Node running</vt:lpstr>
      <vt:lpstr>Ethereum - Console</vt:lpstr>
      <vt:lpstr>Decentralized Application</vt:lpstr>
      <vt:lpstr>Decentralized application (DAPP)</vt:lpstr>
      <vt:lpstr>FULLY DAPP</vt:lpstr>
      <vt:lpstr>Pervasive Dapp!</vt:lpstr>
      <vt:lpstr>Pervasive Dapp DEMO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Etherium Node and Dapp application</dc:title>
  <dc:creator>Verz</dc:creator>
  <cp:lastModifiedBy>Verz</cp:lastModifiedBy>
  <cp:revision>33</cp:revision>
  <dcterms:created xsi:type="dcterms:W3CDTF">2018-05-25T14:31:39Z</dcterms:created>
  <dcterms:modified xsi:type="dcterms:W3CDTF">2018-06-14T18:24:21Z</dcterms:modified>
</cp:coreProperties>
</file>